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80" r:id="rId22"/>
    <p:sldId id="278" r:id="rId23"/>
    <p:sldId id="279" r:id="rId24"/>
    <p:sldId id="281" r:id="rId25"/>
    <p:sldId id="282" r:id="rId26"/>
    <p:sldId id="283" r:id="rId27"/>
    <p:sldId id="284" r:id="rId28"/>
    <p:sldId id="285" r:id="rId29"/>
    <p:sldId id="287" r:id="rId30"/>
    <p:sldId id="286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0BD666A8-6967-4D3A-A6F1-23E4F53BFE9B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E5681DCC-DD11-455D-B256-118512E4D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749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66A8-6967-4D3A-A6F1-23E4F53BFE9B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81DCC-DD11-455D-B256-118512E4D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407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BD666A8-6967-4D3A-A6F1-23E4F53BFE9B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5681DCC-DD11-455D-B256-118512E4D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93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BD666A8-6967-4D3A-A6F1-23E4F53BFE9B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5681DCC-DD11-455D-B256-118512E4DE0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2248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BD666A8-6967-4D3A-A6F1-23E4F53BFE9B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5681DCC-DD11-455D-B256-118512E4D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977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66A8-6967-4D3A-A6F1-23E4F53BFE9B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81DCC-DD11-455D-B256-118512E4D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3563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66A8-6967-4D3A-A6F1-23E4F53BFE9B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81DCC-DD11-455D-B256-118512E4D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59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66A8-6967-4D3A-A6F1-23E4F53BFE9B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81DCC-DD11-455D-B256-118512E4D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551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BD666A8-6967-4D3A-A6F1-23E4F53BFE9B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5681DCC-DD11-455D-B256-118512E4D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537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66A8-6967-4D3A-A6F1-23E4F53BFE9B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81DCC-DD11-455D-B256-118512E4D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294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BD666A8-6967-4D3A-A6F1-23E4F53BFE9B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E5681DCC-DD11-455D-B256-118512E4D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8278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66A8-6967-4D3A-A6F1-23E4F53BFE9B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81DCC-DD11-455D-B256-118512E4D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496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66A8-6967-4D3A-A6F1-23E4F53BFE9B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81DCC-DD11-455D-B256-118512E4D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31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66A8-6967-4D3A-A6F1-23E4F53BFE9B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81DCC-DD11-455D-B256-118512E4D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58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66A8-6967-4D3A-A6F1-23E4F53BFE9B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81DCC-DD11-455D-B256-118512E4D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66A8-6967-4D3A-A6F1-23E4F53BFE9B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81DCC-DD11-455D-B256-118512E4D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655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D666A8-6967-4D3A-A6F1-23E4F53BFE9B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81DCC-DD11-455D-B256-118512E4D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460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666A8-6967-4D3A-A6F1-23E4F53BFE9B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81DCC-DD11-455D-B256-118512E4DE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874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312" y="1914525"/>
            <a:ext cx="9448800" cy="24140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Принципы оформления интерьеров гостиничных зданий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6193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9382" y="1043196"/>
            <a:ext cx="7446818" cy="10505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Требования к форме здания и его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элементам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2623186"/>
            <a:ext cx="10820400" cy="319182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Многие проектировщики гостиничных зданий стараются найти такую форму здания, чтобы она резко выделялась среди остальных и имела архитектурное своеобразие</a:t>
            </a:r>
            <a:r>
              <a:rPr lang="ru-RU" sz="2400" dirty="0" smtClean="0"/>
              <a:t>.</a:t>
            </a:r>
          </a:p>
          <a:p>
            <a:pPr marL="0" indent="0" algn="just">
              <a:buNone/>
            </a:pPr>
            <a:r>
              <a:rPr lang="ru-RU" sz="2400" dirty="0"/>
              <a:t>Архитектура гостиничных зданий зависит от назначения гос­тиницы</a:t>
            </a:r>
            <a:r>
              <a:rPr lang="ru-RU" sz="2400" dirty="0" smtClean="0"/>
              <a:t>.</a:t>
            </a:r>
          </a:p>
          <a:p>
            <a:pPr marL="0" indent="0" algn="just">
              <a:buNone/>
            </a:pPr>
            <a:r>
              <a:rPr lang="ru-RU" sz="2400" dirty="0"/>
              <a:t>Архитектор может сделать форму тяжелой или легкой, спокой­ной или динамичной, однотонной или цветной, добиваясь при этом, чтобы отдельные части здания согласовывались между со­бой и со всем зданием в целом.</a:t>
            </a:r>
          </a:p>
        </p:txBody>
      </p:sp>
    </p:spTree>
    <p:extLst>
      <p:ext uri="{BB962C8B-B14F-4D97-AF65-F5344CB8AC3E}">
        <p14:creationId xmlns:p14="http://schemas.microsoft.com/office/powerpoint/2010/main" val="3479422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3451" y="818059"/>
            <a:ext cx="8872538" cy="129302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</a:rPr>
              <a:t>Требования к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освещению и цвету</a:t>
            </a:r>
            <a:endParaRPr lang="ru-RU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62" y="2845429"/>
            <a:ext cx="5900738" cy="258382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Здание</a:t>
            </a:r>
            <a:r>
              <a:rPr lang="en-US" dirty="0" smtClean="0"/>
              <a:t> </a:t>
            </a:r>
            <a:r>
              <a:rPr lang="ru-RU" dirty="0" smtClean="0"/>
              <a:t>может освещаться</a:t>
            </a:r>
            <a:r>
              <a:rPr lang="en-US" dirty="0" smtClean="0"/>
              <a:t> </a:t>
            </a:r>
            <a:r>
              <a:rPr lang="ru-RU" dirty="0" smtClean="0"/>
              <a:t>прожекторами </a:t>
            </a:r>
            <a:r>
              <a:rPr lang="ru-RU" dirty="0" smtClean="0"/>
              <a:t>с противоположных зданий </a:t>
            </a:r>
            <a:r>
              <a:rPr lang="ru-RU" dirty="0"/>
              <a:t>или осветительные установки </a:t>
            </a:r>
            <a:r>
              <a:rPr lang="ru-RU" dirty="0" smtClean="0"/>
              <a:t>могут быть вмонтированы в </a:t>
            </a:r>
            <a:r>
              <a:rPr lang="ru-RU" dirty="0"/>
              <a:t>фасадную стену</a:t>
            </a:r>
            <a:r>
              <a:rPr lang="ru-RU" dirty="0"/>
              <a:t>. </a:t>
            </a:r>
            <a:endParaRPr lang="en-US" dirty="0" smtClean="0"/>
          </a:p>
          <a:p>
            <a:pPr marL="0" indent="0" algn="just">
              <a:buNone/>
            </a:pPr>
            <a:r>
              <a:rPr lang="ru-RU" dirty="0" smtClean="0"/>
              <a:t>С </a:t>
            </a:r>
            <a:r>
              <a:rPr lang="ru-RU" dirty="0"/>
              <a:t>помощью цвета можно выделять отдельные элементы здания. Гостиница может по цвету составлять единый ансамбль </a:t>
            </a:r>
            <a:r>
              <a:rPr lang="ru-RU" dirty="0" smtClean="0"/>
              <a:t>с </a:t>
            </a:r>
            <a:r>
              <a:rPr lang="ru-RU" dirty="0"/>
              <a:t>расположенными рядом зданиями или выделяться среди них.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6802" y="2458316"/>
            <a:ext cx="4929187" cy="308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619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6462" y="974355"/>
            <a:ext cx="10015538" cy="129302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</a:rPr>
              <a:t>Требования к главному входу в гостиницу</a:t>
            </a: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1512" y="2507094"/>
            <a:ext cx="5400675" cy="3399056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/>
              <a:t>Характер архитек­турной отделки главного входа зависит от вида гостиницы. </a:t>
            </a:r>
            <a:r>
              <a:rPr lang="ru-RU" dirty="0" smtClean="0"/>
              <a:t>Входная </a:t>
            </a:r>
            <a:r>
              <a:rPr lang="ru-RU" dirty="0"/>
              <a:t>стена обычно застеклена и отодвинута относительно внешней стены здания. Вход чаще всего не очень высокий, несколько ступенек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/>
              <a:t>Перед входом следует расположить нишу с козырьком, защищающую от непогоды вхо­дящих в </a:t>
            </a:r>
            <a:r>
              <a:rPr lang="ru-RU" dirty="0" smtClean="0"/>
              <a:t>гостиницу.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6183" y="2372410"/>
            <a:ext cx="5499886" cy="366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146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28963" y="995571"/>
            <a:ext cx="9276916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3. Цветовое решение интерьера жилых и общественных помещений гостиниц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00446" y="2917800"/>
            <a:ext cx="6401017" cy="27257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b="1" dirty="0" smtClean="0"/>
          </a:p>
          <a:p>
            <a:pPr marL="0" indent="0" algn="just">
              <a:buNone/>
            </a:pPr>
            <a:r>
              <a:rPr lang="ru-RU" b="1" dirty="0" smtClean="0"/>
              <a:t>Цвет</a:t>
            </a:r>
            <a:r>
              <a:rPr lang="ru-RU" dirty="0" smtClean="0"/>
              <a:t> – одна </a:t>
            </a:r>
            <a:r>
              <a:rPr lang="ru-RU" dirty="0"/>
              <a:t>из важнейших характеристик среды. Цвет придает помещению индивидуальность, оказывает влияние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 </a:t>
            </a:r>
            <a:r>
              <a:rPr lang="ru-RU" dirty="0"/>
              <a:t>эмоциональ­ное состояние и ощущения человека, изменяет пропорции и раз­меры </a:t>
            </a:r>
            <a:r>
              <a:rPr lang="ru-RU" dirty="0" smtClean="0"/>
              <a:t>пространства, корректирует </a:t>
            </a:r>
            <a:r>
              <a:rPr lang="ru-RU" dirty="0"/>
              <a:t>влияние внешней среды.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r="13469" b="3643"/>
          <a:stretch/>
        </p:blipFill>
        <p:spPr>
          <a:xfrm>
            <a:off x="415203" y="2288599"/>
            <a:ext cx="4313960" cy="446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795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7212" y="1871663"/>
            <a:ext cx="11087100" cy="416128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i="1" dirty="0"/>
              <a:t>Существуют определенные приемы создания цветовой гармонии </a:t>
            </a:r>
            <a:br>
              <a:rPr lang="ru-RU" i="1" dirty="0"/>
            </a:br>
            <a:r>
              <a:rPr lang="ru-RU" i="1" dirty="0" smtClean="0"/>
              <a:t>при </a:t>
            </a:r>
            <a:r>
              <a:rPr lang="ru-RU" i="1" dirty="0"/>
              <a:t>отделке помещений, основанные на использовании закономерностей цветового круга</a:t>
            </a:r>
            <a:r>
              <a:rPr lang="ru-RU" i="1" dirty="0" smtClean="0"/>
              <a:t>.</a:t>
            </a:r>
          </a:p>
          <a:p>
            <a:pPr marL="0" indent="0" algn="just">
              <a:buNone/>
            </a:pPr>
            <a:endParaRPr lang="ru-RU" i="1" dirty="0" smtClean="0"/>
          </a:p>
          <a:p>
            <a:pPr algn="just"/>
            <a:r>
              <a:rPr lang="ru-RU" b="1" dirty="0"/>
              <a:t>Первый прием </a:t>
            </a:r>
            <a:r>
              <a:rPr lang="ru-RU" dirty="0"/>
              <a:t>заключается в сочетании оттенков одного цвета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или </a:t>
            </a:r>
            <a:r>
              <a:rPr lang="ru-RU" dirty="0"/>
              <a:t>нескольких цветов, расположенных в цветовом круге близко друг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 </a:t>
            </a:r>
            <a:r>
              <a:rPr lang="ru-RU" dirty="0"/>
              <a:t>другу. В этом случае гармония строится на соотно­шениях цветов. Большие, доминирующие поверхности — пол, стены, потолок — отделываются в мягких, светлых тонах. Для мебели и декоративных тканей могут быть применены более на­сыщенные тона этих же цветов. </a:t>
            </a:r>
          </a:p>
        </p:txBody>
      </p:sp>
    </p:spTree>
    <p:extLst>
      <p:ext uri="{BB962C8B-B14F-4D97-AF65-F5344CB8AC3E}">
        <p14:creationId xmlns:p14="http://schemas.microsoft.com/office/powerpoint/2010/main" val="2096612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5306" r="14406"/>
          <a:stretch/>
        </p:blipFill>
        <p:spPr>
          <a:xfrm>
            <a:off x="8744815" y="3025027"/>
            <a:ext cx="3075710" cy="287571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5161" y="1567642"/>
            <a:ext cx="11076277" cy="4024125"/>
          </a:xfrm>
        </p:spPr>
        <p:txBody>
          <a:bodyPr/>
          <a:lstStyle/>
          <a:p>
            <a:r>
              <a:rPr lang="ru-RU" b="1" dirty="0"/>
              <a:t>Второй прием </a:t>
            </a:r>
            <a:r>
              <a:rPr lang="ru-RU" dirty="0"/>
              <a:t>цветового решения интерьера заключается в сочетании контрастных дополнительных цветов. Дополнитель­ными называются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цвета</a:t>
            </a:r>
            <a:r>
              <a:rPr lang="ru-RU" dirty="0"/>
              <a:t>, противолежащие друг другу в цветовом круге Гете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(красный </a:t>
            </a:r>
            <a:r>
              <a:rPr lang="ru-RU" dirty="0"/>
              <a:t>— зеленый, синий — желтый,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фиолетовый </a:t>
            </a:r>
            <a:r>
              <a:rPr lang="ru-RU" dirty="0"/>
              <a:t>— оранжевый).</a:t>
            </a:r>
          </a:p>
          <a:p>
            <a:endParaRPr lang="ru-RU" dirty="0"/>
          </a:p>
          <a:p>
            <a:r>
              <a:rPr lang="ru-RU" b="1" dirty="0"/>
              <a:t>Третий прием </a:t>
            </a:r>
            <a:r>
              <a:rPr lang="ru-RU" dirty="0"/>
              <a:t>состоит в сочетании хроматических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ахро­матических (бесцветных — белого, черного,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серого</a:t>
            </a:r>
            <a:r>
              <a:rPr lang="ru-RU" dirty="0"/>
              <a:t>) </a:t>
            </a:r>
            <a:r>
              <a:rPr lang="ru-RU" dirty="0" smtClean="0"/>
              <a:t>цветов</a:t>
            </a:r>
            <a:r>
              <a:rPr lang="ru-RU" dirty="0"/>
              <a:t>. При этом следует избегать пестроты,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ограничивая </a:t>
            </a:r>
            <a:r>
              <a:rPr lang="ru-RU" dirty="0"/>
              <a:t>отделку </a:t>
            </a:r>
            <a:r>
              <a:rPr lang="ru-RU" dirty="0" smtClean="0"/>
              <a:t>двумя-тремя </a:t>
            </a:r>
            <a:r>
              <a:rPr lang="ru-RU" dirty="0"/>
              <a:t>хорошо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сочетающимися </a:t>
            </a:r>
            <a:r>
              <a:rPr lang="ru-RU" dirty="0"/>
              <a:t>цветами.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9193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9089" y="680813"/>
            <a:ext cx="8276790" cy="163800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. Световое решение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интерьера жилых общественных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помещений гостиниц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0088" y="2647432"/>
            <a:ext cx="10820400" cy="351048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/>
              <a:t>Освещение</a:t>
            </a:r>
            <a:r>
              <a:rPr lang="ru-RU" dirty="0"/>
              <a:t> — важный элемент интерьера, так как имеет утили­тарное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эстетическое значение. Свет оказывает психофизиологи­ческое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эстетическое воздействие на человека. </a:t>
            </a:r>
            <a:r>
              <a:rPr lang="ru-RU" dirty="0" smtClean="0"/>
              <a:t>Свет </a:t>
            </a:r>
            <a:r>
              <a:rPr lang="ru-RU" dirty="0"/>
              <a:t>дает возможность формировать интерьер по­мещения и одновременно скрывать в тени некоторые его участки.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Для </a:t>
            </a:r>
            <a:r>
              <a:rPr lang="ru-RU" dirty="0"/>
              <a:t>создания зрительного комфорта </a:t>
            </a:r>
            <a:r>
              <a:rPr lang="ru-RU" dirty="0" smtClean="0"/>
              <a:t>следует предусмотреть </a:t>
            </a:r>
            <a:br>
              <a:rPr lang="ru-RU" dirty="0" smtClean="0"/>
            </a:br>
            <a:r>
              <a:rPr lang="ru-RU" dirty="0" smtClean="0"/>
              <a:t>при </a:t>
            </a:r>
            <a:r>
              <a:rPr lang="ru-RU" dirty="0"/>
              <a:t>проектировании зданий и помещений естественное ос­вещение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его </a:t>
            </a:r>
            <a:r>
              <a:rPr lang="ru-RU" dirty="0" smtClean="0"/>
              <a:t>регулирование, а </a:t>
            </a:r>
            <a:r>
              <a:rPr lang="ru-RU" dirty="0"/>
              <a:t>также пра­вильно организовать искусственное освещение.</a:t>
            </a:r>
          </a:p>
        </p:txBody>
      </p:sp>
    </p:spTree>
    <p:extLst>
      <p:ext uri="{BB962C8B-B14F-4D97-AF65-F5344CB8AC3E}">
        <p14:creationId xmlns:p14="http://schemas.microsoft.com/office/powerpoint/2010/main" val="375394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7237" y="2037398"/>
            <a:ext cx="10820400" cy="350615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300" b="1" dirty="0"/>
              <a:t>Насыщенность</a:t>
            </a:r>
            <a:r>
              <a:rPr lang="ru-RU" sz="2300" b="1" dirty="0" smtClean="0"/>
              <a:t>. </a:t>
            </a:r>
            <a:r>
              <a:rPr lang="ru-RU" sz="2300" dirty="0" smtClean="0"/>
              <a:t>Насыщенность </a:t>
            </a:r>
            <a:r>
              <a:rPr lang="ru-RU" sz="2300" dirty="0"/>
              <a:t>пространства светом считается достаточной, если не возникает желания убавить или прибавить света</a:t>
            </a:r>
            <a:r>
              <a:rPr lang="ru-RU" sz="2300" dirty="0" smtClean="0"/>
              <a:t>.</a:t>
            </a:r>
          </a:p>
          <a:p>
            <a:pPr marL="0" indent="0" algn="just">
              <a:buNone/>
            </a:pPr>
            <a:r>
              <a:rPr lang="ru-RU" sz="2300" b="1" dirty="0" smtClean="0"/>
              <a:t>Освещенность </a:t>
            </a:r>
            <a:r>
              <a:rPr lang="ru-RU" sz="2300" b="1" dirty="0"/>
              <a:t>рабочих плоскостей и пространств. </a:t>
            </a:r>
            <a:r>
              <a:rPr lang="ru-RU" sz="2300" dirty="0"/>
              <a:t>Необходимо соответствие уровня освещенности какой-либо зоны определен­ному нормированному уровню, который отвечает сложности </a:t>
            </a:r>
            <a:r>
              <a:rPr lang="ru-RU" sz="2300" dirty="0" smtClean="0"/>
              <a:t/>
            </a:r>
            <a:br>
              <a:rPr lang="ru-RU" sz="2300" dirty="0" smtClean="0"/>
            </a:br>
            <a:r>
              <a:rPr lang="ru-RU" sz="2300" dirty="0" smtClean="0"/>
              <a:t>осу­ществляемых </a:t>
            </a:r>
            <a:r>
              <a:rPr lang="ru-RU" sz="2300" dirty="0"/>
              <a:t>бытовых процессов</a:t>
            </a:r>
            <a:r>
              <a:rPr lang="ru-RU" sz="2300" dirty="0" smtClean="0"/>
              <a:t>.</a:t>
            </a:r>
          </a:p>
          <a:p>
            <a:pPr marL="0" indent="0" algn="just">
              <a:buNone/>
            </a:pPr>
            <a:r>
              <a:rPr lang="ru-RU" sz="2300" b="1" dirty="0"/>
              <a:t>Распределение яркости в пространстве. </a:t>
            </a:r>
            <a:r>
              <a:rPr lang="ru-RU" sz="2300" dirty="0" smtClean="0"/>
              <a:t>Яркость – величина</a:t>
            </a:r>
            <a:r>
              <a:rPr lang="ru-RU" sz="2300" dirty="0"/>
              <a:t>, характеризующая уровень светового ощущения. Яркость того или иного элемента интерьера зависит от уровня освещенности, </a:t>
            </a:r>
            <a:r>
              <a:rPr lang="ru-RU" sz="2300" dirty="0" smtClean="0"/>
              <a:t/>
            </a:r>
            <a:br>
              <a:rPr lang="ru-RU" sz="2300" dirty="0" smtClean="0"/>
            </a:br>
            <a:r>
              <a:rPr lang="ru-RU" sz="2300" dirty="0" smtClean="0"/>
              <a:t>ха­рактера </a:t>
            </a:r>
            <a:r>
              <a:rPr lang="ru-RU" sz="2300" dirty="0"/>
              <a:t>и цвета поверхности предметов.</a:t>
            </a:r>
          </a:p>
        </p:txBody>
      </p:sp>
    </p:spTree>
    <p:extLst>
      <p:ext uri="{BB962C8B-B14F-4D97-AF65-F5344CB8AC3E}">
        <p14:creationId xmlns:p14="http://schemas.microsoft.com/office/powerpoint/2010/main" val="3580895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8662" y="1894523"/>
            <a:ext cx="10820400" cy="4024125"/>
          </a:xfrm>
        </p:spPr>
        <p:txBody>
          <a:bodyPr>
            <a:normAutofit lnSpcReduction="10000"/>
          </a:bodyPr>
          <a:lstStyle/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b="1" dirty="0"/>
              <a:t>Цветность. </a:t>
            </a:r>
            <a:r>
              <a:rPr lang="ru-RU" dirty="0"/>
              <a:t>Каждый источник света обладает цветностью, т.е. </a:t>
            </a:r>
            <a:r>
              <a:rPr lang="ru-RU" dirty="0" smtClean="0"/>
              <a:t>в зрительной </a:t>
            </a:r>
            <a:r>
              <a:rPr lang="ru-RU" dirty="0"/>
              <a:t>части спектра его излучения преобладают те или иные </a:t>
            </a:r>
            <a:r>
              <a:rPr lang="ru-RU" dirty="0" smtClean="0"/>
              <a:t>тона. Наиболее </a:t>
            </a:r>
            <a:r>
              <a:rPr lang="ru-RU" dirty="0"/>
              <a:t>комфортны источники света, приближающиеся по своей цветности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 солнечному </a:t>
            </a:r>
            <a:r>
              <a:rPr lang="ru-RU" dirty="0"/>
              <a:t>природному освещению</a:t>
            </a:r>
            <a:r>
              <a:rPr lang="ru-RU" dirty="0" smtClean="0"/>
              <a:t>.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b="1" dirty="0" smtClean="0"/>
              <a:t>Тенеобразование</a:t>
            </a:r>
            <a:r>
              <a:rPr lang="ru-RU" dirty="0"/>
              <a:t>. Определенное значение для формирования </a:t>
            </a:r>
            <a:r>
              <a:rPr lang="ru-RU" dirty="0" smtClean="0"/>
              <a:t>световой среды </a:t>
            </a:r>
            <a:r>
              <a:rPr lang="ru-RU" dirty="0"/>
              <a:t>имеет тенеобразование. Ощущение естественности света </a:t>
            </a:r>
            <a:r>
              <a:rPr lang="ru-RU" dirty="0" smtClean="0"/>
              <a:t>достигается в </a:t>
            </a:r>
            <a:r>
              <a:rPr lang="ru-RU" dirty="0"/>
              <a:t>том случае, когда предметы отбрасывают тень аналогично </a:t>
            </a:r>
            <a:r>
              <a:rPr lang="ru-RU" dirty="0" smtClean="0"/>
              <a:t>природному окружению</a:t>
            </a:r>
            <a:r>
              <a:rPr lang="ru-RU" dirty="0"/>
              <a:t>.</a:t>
            </a:r>
          </a:p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r>
              <a:rPr lang="ru-RU" dirty="0"/>
              <a:t>Это выявляет форму предмета, подчеркивает его фактуру. </a:t>
            </a:r>
            <a:r>
              <a:rPr lang="ru-RU" dirty="0" smtClean="0"/>
              <a:t>Чрезмерно высокая </a:t>
            </a:r>
            <a:r>
              <a:rPr lang="ru-RU" dirty="0"/>
              <a:t>насыщенность светом, многочисленные пересечения </a:t>
            </a:r>
            <a:r>
              <a:rPr lang="ru-RU" dirty="0" smtClean="0"/>
              <a:t>световых потоков </a:t>
            </a:r>
            <a:r>
              <a:rPr lang="ru-RU" dirty="0"/>
              <a:t>создают неестественно яркую среду без выявленных </a:t>
            </a:r>
            <a:r>
              <a:rPr lang="ru-RU" dirty="0" smtClean="0"/>
              <a:t>теней, способствующую </a:t>
            </a:r>
            <a:r>
              <a:rPr lang="ru-RU" dirty="0"/>
              <a:t>быстрому зрительному утомлению.</a:t>
            </a:r>
          </a:p>
        </p:txBody>
      </p:sp>
    </p:spTree>
    <p:extLst>
      <p:ext uri="{BB962C8B-B14F-4D97-AF65-F5344CB8AC3E}">
        <p14:creationId xmlns:p14="http://schemas.microsoft.com/office/powerpoint/2010/main" val="472543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7450" y="964399"/>
            <a:ext cx="9877425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5. Мебель в жилых и общественных помещениях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гостиниц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462" y="2386014"/>
            <a:ext cx="11572876" cy="447198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b="1" dirty="0"/>
              <a:t>Требования к гостиничной мебели</a:t>
            </a:r>
            <a:r>
              <a:rPr lang="ru-RU" b="1" dirty="0" smtClean="0"/>
              <a:t>:</a:t>
            </a:r>
          </a:p>
          <a:p>
            <a:pPr marL="0" indent="0" algn="ctr">
              <a:buNone/>
            </a:pPr>
            <a:r>
              <a:rPr lang="ru-RU" b="1" dirty="0"/>
              <a:t>• </a:t>
            </a:r>
            <a:r>
              <a:rPr lang="ru-RU" b="1" dirty="0" smtClean="0"/>
              <a:t>комфортность </a:t>
            </a:r>
            <a:r>
              <a:rPr lang="ru-RU" dirty="0" smtClean="0"/>
              <a:t>(при  </a:t>
            </a:r>
            <a:r>
              <a:rPr lang="ru-RU" dirty="0"/>
              <a:t>проектировании  мебели  должны  учитываться антропометрические данные </a:t>
            </a:r>
            <a:r>
              <a:rPr lang="ru-RU" dirty="0" smtClean="0"/>
              <a:t>человека);</a:t>
            </a:r>
            <a:endParaRPr lang="ru-RU" dirty="0"/>
          </a:p>
          <a:p>
            <a:pPr marL="0" indent="0" algn="ctr">
              <a:buNone/>
            </a:pPr>
            <a:r>
              <a:rPr lang="ru-RU" b="1" dirty="0"/>
              <a:t>• экологичность </a:t>
            </a:r>
            <a:r>
              <a:rPr lang="ru-RU" dirty="0" smtClean="0"/>
              <a:t>(мебель  </a:t>
            </a:r>
            <a:r>
              <a:rPr lang="ru-RU" dirty="0"/>
              <a:t>должна  быть  сделана  из  экологически истого </a:t>
            </a:r>
            <a:r>
              <a:rPr lang="ru-RU" dirty="0" smtClean="0"/>
              <a:t>материала);</a:t>
            </a:r>
            <a:endParaRPr lang="ru-RU" dirty="0"/>
          </a:p>
          <a:p>
            <a:pPr marL="0" indent="0" algn="ctr">
              <a:buNone/>
            </a:pPr>
            <a:r>
              <a:rPr lang="ru-RU" dirty="0"/>
              <a:t>• </a:t>
            </a:r>
            <a:r>
              <a:rPr lang="ru-RU" b="1" dirty="0"/>
              <a:t>долговечность</a:t>
            </a:r>
            <a:r>
              <a:rPr lang="ru-RU" dirty="0"/>
              <a:t> </a:t>
            </a:r>
            <a:r>
              <a:rPr lang="ru-RU" dirty="0" smtClean="0"/>
              <a:t>(мебель  </a:t>
            </a:r>
            <a:r>
              <a:rPr lang="ru-RU" dirty="0"/>
              <a:t>должна  быть  рассчитана  на  </a:t>
            </a:r>
            <a:r>
              <a:rPr lang="ru-RU" dirty="0" smtClean="0"/>
              <a:t>длительный срок </a:t>
            </a:r>
            <a:r>
              <a:rPr lang="ru-RU" dirty="0"/>
              <a:t>эксплуатации в экстремальных </a:t>
            </a:r>
            <a:r>
              <a:rPr lang="ru-RU" dirty="0" smtClean="0"/>
              <a:t>условиях</a:t>
            </a:r>
            <a:r>
              <a:rPr lang="ru-RU" dirty="0"/>
              <a:t>)</a:t>
            </a:r>
            <a:r>
              <a:rPr lang="ru-RU" dirty="0" smtClean="0"/>
              <a:t>;</a:t>
            </a:r>
            <a:endParaRPr lang="ru-RU" dirty="0"/>
          </a:p>
          <a:p>
            <a:pPr marL="0" indent="0" algn="ctr">
              <a:buNone/>
            </a:pPr>
            <a:r>
              <a:rPr lang="ru-RU" b="1" dirty="0"/>
              <a:t>• </a:t>
            </a:r>
            <a:r>
              <a:rPr lang="ru-RU" b="1" dirty="0" smtClean="0"/>
              <a:t>прочность </a:t>
            </a:r>
            <a:r>
              <a:rPr lang="ru-RU" dirty="0" smtClean="0"/>
              <a:t>(мебель  </a:t>
            </a:r>
            <a:r>
              <a:rPr lang="ru-RU" dirty="0"/>
              <a:t>должна  иметь  особое  усиленное  конструктивное решение,  поверхности  должны  иметь  антивандальное,  плохо  воспламеняющееся покрытие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  </a:t>
            </a:r>
            <a:r>
              <a:rPr lang="ru-RU" dirty="0"/>
              <a:t>ударопрочными  кромками,  должна  быть  устойчива  к  внешним воздействиям, выдерживать высокие температуры и повышенную </a:t>
            </a:r>
            <a:r>
              <a:rPr lang="ru-RU" dirty="0" smtClean="0"/>
              <a:t>влажность</a:t>
            </a:r>
            <a:r>
              <a:rPr lang="ru-RU" dirty="0"/>
              <a:t>)</a:t>
            </a:r>
            <a:r>
              <a:rPr lang="ru-RU" dirty="0" smtClean="0"/>
              <a:t>;</a:t>
            </a:r>
            <a:endParaRPr lang="ru-RU" dirty="0"/>
          </a:p>
          <a:p>
            <a:pPr marL="0" indent="0" algn="ctr">
              <a:buNone/>
            </a:pPr>
            <a:r>
              <a:rPr lang="ru-RU" b="1" dirty="0"/>
              <a:t>• удобство в уборке и эксплуатации;</a:t>
            </a:r>
          </a:p>
          <a:p>
            <a:pPr marL="0" indent="0" algn="ctr">
              <a:buNone/>
            </a:pPr>
            <a:r>
              <a:rPr lang="ru-RU" b="1" dirty="0"/>
              <a:t>• красота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868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4400" y="764373"/>
            <a:ext cx="6781800" cy="116444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. Интерьер и качество обслуживания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2208848"/>
            <a:ext cx="10820400" cy="40241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/>
              <a:t>Интерьер</a:t>
            </a:r>
            <a:r>
              <a:rPr lang="ru-RU" dirty="0"/>
              <a:t> (</a:t>
            </a:r>
            <a:r>
              <a:rPr lang="ru-RU" i="1" dirty="0"/>
              <a:t>фр. </a:t>
            </a:r>
            <a:r>
              <a:rPr lang="ru-RU" i="1" dirty="0" err="1"/>
              <a:t>intrieur</a:t>
            </a:r>
            <a:r>
              <a:rPr lang="ru-RU" i="1" dirty="0"/>
              <a:t> </a:t>
            </a:r>
            <a:r>
              <a:rPr lang="ru-RU" i="1" dirty="0" smtClean="0"/>
              <a:t>«внутренний»</a:t>
            </a:r>
            <a:r>
              <a:rPr lang="ru-RU" dirty="0" smtClean="0"/>
              <a:t>) </a:t>
            </a:r>
            <a:r>
              <a:rPr lang="ru-RU" dirty="0"/>
              <a:t>– внутреннее пространство </a:t>
            </a:r>
            <a:r>
              <a:rPr lang="ru-RU" dirty="0" smtClean="0"/>
              <a:t>здания или </a:t>
            </a:r>
            <a:r>
              <a:rPr lang="ru-RU" dirty="0"/>
              <a:t>помещения в здании (вестибюль, комната, зал). </a:t>
            </a:r>
            <a:r>
              <a:rPr lang="ru-RU" dirty="0" smtClean="0"/>
              <a:t>Это </a:t>
            </a:r>
            <a:r>
              <a:rPr lang="ru-RU" dirty="0"/>
              <a:t>не </a:t>
            </a:r>
            <a:r>
              <a:rPr lang="ru-RU" dirty="0" smtClean="0"/>
              <a:t>любое внутреннее </a:t>
            </a:r>
            <a:r>
              <a:rPr lang="ru-RU" dirty="0"/>
              <a:t>помещение, а оформленное архитектурно и художественно, </a:t>
            </a:r>
            <a:r>
              <a:rPr lang="ru-RU" dirty="0" smtClean="0"/>
              <a:t>т.е. имеющее </a:t>
            </a:r>
            <a:r>
              <a:rPr lang="ru-RU" dirty="0"/>
              <a:t>задуманную организацию в соответствии с уровнем </a:t>
            </a:r>
            <a:r>
              <a:rPr lang="ru-RU" dirty="0" smtClean="0"/>
              <a:t>нашего понимания красоты </a:t>
            </a:r>
            <a:r>
              <a:rPr lang="ru-RU" dirty="0"/>
              <a:t>и вкуса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b="1" dirty="0" smtClean="0"/>
              <a:t>Интерьер</a:t>
            </a:r>
            <a:r>
              <a:rPr lang="ru-RU" dirty="0"/>
              <a:t> </a:t>
            </a:r>
            <a:r>
              <a:rPr lang="ru-RU" dirty="0" smtClean="0"/>
              <a:t>– </a:t>
            </a:r>
            <a:r>
              <a:rPr lang="ru-RU" dirty="0"/>
              <a:t>понятие комплексное, оно объединяет </a:t>
            </a:r>
            <a:r>
              <a:rPr lang="ru-RU" dirty="0" smtClean="0"/>
              <a:t>архитектурно-конструктивные элементы внутреннего пространства, цветовое решение стен</a:t>
            </a:r>
            <a:r>
              <a:rPr lang="ru-RU" dirty="0"/>
              <a:t>, пола, потолка, меблировку, декоративные ткани, </a:t>
            </a:r>
            <a:r>
              <a:rPr lang="ru-RU" dirty="0" smtClean="0"/>
              <a:t>произведения живописи</a:t>
            </a:r>
            <a:r>
              <a:rPr lang="ru-RU" dirty="0"/>
              <a:t>, скульптуры, световое оформление помещений, элементы </a:t>
            </a:r>
            <a:r>
              <a:rPr lang="ru-RU" dirty="0" smtClean="0"/>
              <a:t>малого озеленения </a:t>
            </a:r>
            <a:r>
              <a:rPr lang="ru-RU" dirty="0"/>
              <a:t>и т.д.</a:t>
            </a:r>
          </a:p>
        </p:txBody>
      </p:sp>
    </p:spTree>
    <p:extLst>
      <p:ext uri="{BB962C8B-B14F-4D97-AF65-F5344CB8AC3E}">
        <p14:creationId xmlns:p14="http://schemas.microsoft.com/office/powerpoint/2010/main" val="2252686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525" y="1974519"/>
            <a:ext cx="4995863" cy="4024125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b="1" dirty="0"/>
              <a:t>Удобство и </a:t>
            </a:r>
            <a:r>
              <a:rPr lang="ru-RU" b="1" dirty="0" smtClean="0"/>
              <a:t>комфорт</a:t>
            </a:r>
            <a:r>
              <a:rPr lang="ru-RU" dirty="0" smtClean="0"/>
              <a:t> – основные </a:t>
            </a:r>
            <a:r>
              <a:rPr lang="ru-RU" dirty="0"/>
              <a:t>требования при оборудова­нии не только номеров, но и других помещений гостиницы </a:t>
            </a:r>
            <a:r>
              <a:rPr lang="ru-RU" dirty="0" smtClean="0"/>
              <a:t>– холлов</a:t>
            </a:r>
            <a:r>
              <a:rPr lang="ru-RU" dirty="0"/>
              <a:t>, коридоров, административных и бытовых помещений.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Обстановка </a:t>
            </a:r>
            <a:r>
              <a:rPr lang="ru-RU" dirty="0"/>
              <a:t>холла </a:t>
            </a:r>
            <a:r>
              <a:rPr lang="ru-RU" dirty="0" smtClean="0"/>
              <a:t>– это </a:t>
            </a:r>
            <a:r>
              <a:rPr lang="ru-RU" dirty="0"/>
              <a:t>одна или несколько небольших групп мебели (диваны, кресла, журнальные столики), стойка дежурно­го по этажу.</a:t>
            </a:r>
          </a:p>
          <a:p>
            <a:pPr marL="0" indent="0" algn="just">
              <a:buNone/>
            </a:pPr>
            <a:r>
              <a:rPr lang="ru-RU" dirty="0"/>
              <a:t>В вестибюлях устанавливается мебель специального назначения: стойка reception и мебель для отдыха и встреч.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9604" y="1933077"/>
            <a:ext cx="6162918" cy="410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7148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4412" y="2300289"/>
            <a:ext cx="10558463" cy="29146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В</a:t>
            </a:r>
            <a:r>
              <a:rPr lang="ru-RU" b="1" dirty="0" smtClean="0"/>
              <a:t> </a:t>
            </a:r>
            <a:r>
              <a:rPr lang="ru-RU" b="1" dirty="0"/>
              <a:t>зависимости от оборудования спальных мест номера бывают</a:t>
            </a:r>
            <a:r>
              <a:rPr lang="ru-RU" b="1" dirty="0" smtClean="0"/>
              <a:t>: </a:t>
            </a:r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• </a:t>
            </a:r>
            <a:r>
              <a:rPr lang="ru-RU" dirty="0" smtClean="0"/>
              <a:t>с </a:t>
            </a:r>
            <a:r>
              <a:rPr lang="ru-RU" dirty="0"/>
              <a:t>одной или двумя кроватями (одно- и двухместные);</a:t>
            </a:r>
          </a:p>
          <a:p>
            <a:pPr marL="0" indent="0" algn="ctr">
              <a:buNone/>
            </a:pPr>
            <a:r>
              <a:rPr lang="ru-RU" b="1" dirty="0"/>
              <a:t>• </a:t>
            </a:r>
            <a:r>
              <a:rPr lang="ru-RU" dirty="0" smtClean="0"/>
              <a:t>с </a:t>
            </a:r>
            <a:r>
              <a:rPr lang="ru-RU" dirty="0"/>
              <a:t>одной кроватью и диваном (дубль);</a:t>
            </a:r>
          </a:p>
          <a:p>
            <a:pPr marL="0" indent="0" algn="ctr">
              <a:buNone/>
            </a:pPr>
            <a:r>
              <a:rPr lang="ru-RU" b="1" dirty="0"/>
              <a:t>• </a:t>
            </a:r>
            <a:r>
              <a:rPr lang="ru-RU" dirty="0" smtClean="0"/>
              <a:t>с </a:t>
            </a:r>
            <a:r>
              <a:rPr lang="ru-RU" dirty="0"/>
              <a:t>двумя кроватями и диваном;</a:t>
            </a:r>
          </a:p>
          <a:p>
            <a:pPr marL="0" indent="0" algn="ctr">
              <a:buNone/>
            </a:pPr>
            <a:r>
              <a:rPr lang="ru-RU" b="1" dirty="0"/>
              <a:t>• </a:t>
            </a:r>
            <a:r>
              <a:rPr lang="ru-RU" dirty="0" smtClean="0"/>
              <a:t>с </a:t>
            </a:r>
            <a:r>
              <a:rPr lang="ru-RU" dirty="0"/>
              <a:t>тремя и более кроватями (многоместные).</a:t>
            </a:r>
          </a:p>
        </p:txBody>
      </p:sp>
    </p:spTree>
    <p:extLst>
      <p:ext uri="{BB962C8B-B14F-4D97-AF65-F5344CB8AC3E}">
        <p14:creationId xmlns:p14="http://schemas.microsoft.com/office/powerpoint/2010/main" val="25333834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1396" y="786453"/>
            <a:ext cx="7629091" cy="129302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6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. Текстильные материалы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интерьере гостиниц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0087" y="2523173"/>
            <a:ext cx="10820400" cy="4024125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/>
              <a:t>Декоративные ткани </a:t>
            </a:r>
            <a:r>
              <a:rPr lang="ru-RU" dirty="0" smtClean="0"/>
              <a:t>– это </a:t>
            </a:r>
            <a:r>
              <a:rPr lang="ru-RU" dirty="0"/>
              <a:t>все виды текстильных изделий, используемые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отделке и убранстве помещений. Декоративные ткани </a:t>
            </a:r>
            <a:r>
              <a:rPr lang="ru-RU" dirty="0" smtClean="0"/>
              <a:t>применяют для обивки </a:t>
            </a:r>
            <a:r>
              <a:rPr lang="ru-RU" dirty="0"/>
              <a:t>мебели, в виде ковров и дорожек, для гардин и штор на </a:t>
            </a:r>
            <a:r>
              <a:rPr lang="ru-RU" dirty="0" smtClean="0"/>
              <a:t>окна, портьер</a:t>
            </a:r>
            <a:r>
              <a:rPr lang="ru-RU" dirty="0"/>
              <a:t>, в виде настенных панно, гобеленов, покрывал, скатертей и т.д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Функциональное назначение декоративных тканей </a:t>
            </a:r>
            <a:r>
              <a:rPr lang="ru-RU" dirty="0" smtClean="0"/>
              <a:t>– изоляции помещений </a:t>
            </a:r>
            <a:r>
              <a:rPr lang="ru-RU" dirty="0"/>
              <a:t>от различных внешних воздействий: излишнего </a:t>
            </a:r>
            <a:r>
              <a:rPr lang="ru-RU" dirty="0" smtClean="0"/>
              <a:t>солнечного света</a:t>
            </a:r>
            <a:r>
              <a:rPr lang="ru-RU" dirty="0"/>
              <a:t>, шума, продувания. Ткани не только защищают </a:t>
            </a:r>
            <a:r>
              <a:rPr lang="ru-RU" dirty="0" smtClean="0"/>
              <a:t>помещение от проникновения </a:t>
            </a:r>
            <a:r>
              <a:rPr lang="ru-RU" dirty="0"/>
              <a:t>внешних шумов, но и заглушают шум, </a:t>
            </a:r>
            <a:r>
              <a:rPr lang="ru-RU" dirty="0" smtClean="0"/>
              <a:t>возникающий внутри</a:t>
            </a:r>
            <a:r>
              <a:rPr lang="ru-RU" dirty="0"/>
              <a:t> </a:t>
            </a:r>
            <a:r>
              <a:rPr lang="ru-RU" dirty="0" smtClean="0"/>
              <a:t>помещения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61767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1513" y="2194560"/>
            <a:ext cx="10820400" cy="40241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В номерах гостиниц используют все виды занавесей. Для </a:t>
            </a:r>
            <a:r>
              <a:rPr lang="ru-RU" dirty="0" smtClean="0"/>
              <a:t>оформления окон </a:t>
            </a:r>
            <a:r>
              <a:rPr lang="ru-RU" dirty="0"/>
              <a:t>— легкие гардины и шторы, чаще всего драпируют их </a:t>
            </a:r>
            <a:r>
              <a:rPr lang="ru-RU" dirty="0" smtClean="0"/>
              <a:t>свободными вертикальными </a:t>
            </a:r>
            <a:r>
              <a:rPr lang="ru-RU" dirty="0"/>
              <a:t>складками, ниспадающими от потолка до пола. </a:t>
            </a:r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b="1" dirty="0" smtClean="0"/>
              <a:t>Обивка </a:t>
            </a:r>
            <a:r>
              <a:rPr lang="ru-RU" b="1" dirty="0"/>
              <a:t>мебели. </a:t>
            </a:r>
            <a:r>
              <a:rPr lang="ru-RU" dirty="0"/>
              <a:t>Для обивки мебели используют гобелен, </a:t>
            </a:r>
            <a:r>
              <a:rPr lang="ru-RU" dirty="0" smtClean="0"/>
              <a:t>плюш, бархат</a:t>
            </a:r>
            <a:r>
              <a:rPr lang="ru-RU" dirty="0"/>
              <a:t>, </a:t>
            </a:r>
            <a:r>
              <a:rPr lang="ru-RU" dirty="0" smtClean="0"/>
              <a:t>шелк. </a:t>
            </a:r>
            <a:r>
              <a:rPr lang="ru-RU" dirty="0"/>
              <a:t>Единственное требование к обивочным тканям для </a:t>
            </a:r>
            <a:r>
              <a:rPr lang="ru-RU" dirty="0" smtClean="0"/>
              <a:t>диванов </a:t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стульев — высокая прочность и возможность их чистки.</a:t>
            </a:r>
          </a:p>
          <a:p>
            <a:pPr marL="0" indent="0" algn="just">
              <a:buNone/>
            </a:pPr>
            <a:r>
              <a:rPr lang="ru-RU" dirty="0"/>
              <a:t>Драпировка кровати должна сочетаться с драпировкой всей спальни.</a:t>
            </a:r>
          </a:p>
        </p:txBody>
      </p:sp>
    </p:spTree>
    <p:extLst>
      <p:ext uri="{BB962C8B-B14F-4D97-AF65-F5344CB8AC3E}">
        <p14:creationId xmlns:p14="http://schemas.microsoft.com/office/powerpoint/2010/main" val="3613890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5162" y="1129353"/>
            <a:ext cx="8610600" cy="152812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7. Использование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элементов </a:t>
            </a:r>
            <a:br>
              <a:rPr lang="ru-RU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природы при оформлении интерьеров гостиниц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63" y="3380423"/>
            <a:ext cx="11315699" cy="170592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300" b="1" dirty="0" smtClean="0"/>
              <a:t>Озеленение  </a:t>
            </a:r>
            <a:r>
              <a:rPr lang="ru-RU" sz="2300" dirty="0"/>
              <a:t>это  особый  вид  декоративно-оформительского  искусства, выполняющий  как  эстетические,  так  и  утилитарные  функции.  Утилитарная функция растений заключается в обеспечении </a:t>
            </a:r>
            <a:r>
              <a:rPr lang="ru-RU" sz="2300" dirty="0" smtClean="0"/>
              <a:t/>
            </a:r>
            <a:br>
              <a:rPr lang="ru-RU" sz="2300" dirty="0" smtClean="0"/>
            </a:br>
            <a:r>
              <a:rPr lang="ru-RU" sz="2300" dirty="0" smtClean="0"/>
              <a:t>оптимальных </a:t>
            </a:r>
            <a:r>
              <a:rPr lang="ru-RU" sz="2300" dirty="0"/>
              <a:t>условий (влажность, чистота  воздуха,  отсутствие микробов). </a:t>
            </a:r>
            <a:r>
              <a:rPr lang="ru-RU" sz="2300" dirty="0" smtClean="0"/>
              <a:t/>
            </a:r>
            <a:br>
              <a:rPr lang="ru-RU" sz="2300" dirty="0" smtClean="0"/>
            </a:br>
            <a:r>
              <a:rPr lang="ru-RU" sz="2300" dirty="0" smtClean="0"/>
              <a:t>Озеленение  </a:t>
            </a:r>
            <a:r>
              <a:rPr lang="ru-RU" sz="2300" dirty="0"/>
              <a:t>активно  влияет  на  </a:t>
            </a:r>
            <a:r>
              <a:rPr lang="ru-RU" sz="2300" dirty="0" smtClean="0"/>
              <a:t>характер </a:t>
            </a:r>
            <a:r>
              <a:rPr lang="ru-RU" sz="2300" dirty="0"/>
              <a:t>интерьера</a:t>
            </a:r>
            <a:r>
              <a:rPr lang="ru-RU" sz="23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62304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461" y="2057401"/>
            <a:ext cx="11649075" cy="372903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Существуют две возможности объединения интерьера и природы</a:t>
            </a:r>
            <a:r>
              <a:rPr lang="ru-RU" b="1" dirty="0" smtClean="0"/>
              <a:t>:</a:t>
            </a:r>
          </a:p>
          <a:p>
            <a:pPr marL="0" indent="0" algn="ctr">
              <a:spcBef>
                <a:spcPts val="3000"/>
              </a:spcBef>
              <a:buNone/>
            </a:pPr>
            <a:r>
              <a:rPr lang="ru-RU" b="1" dirty="0" smtClean="0"/>
              <a:t>• интерьер раскрывается на природу, составляя с внешней средой </a:t>
            </a:r>
            <a:br>
              <a:rPr lang="ru-RU" b="1" dirty="0" smtClean="0"/>
            </a:br>
            <a:r>
              <a:rPr lang="ru-RU" b="1" dirty="0" smtClean="0"/>
              <a:t>единое целое; </a:t>
            </a:r>
            <a:r>
              <a:rPr lang="ru-RU" dirty="0" smtClean="0"/>
              <a:t>это </a:t>
            </a:r>
            <a:r>
              <a:rPr lang="ru-RU" dirty="0"/>
              <a:t>возможно </a:t>
            </a:r>
            <a:r>
              <a:rPr lang="ru-RU" dirty="0" smtClean="0"/>
              <a:t>при сплошном </a:t>
            </a:r>
            <a:r>
              <a:rPr lang="ru-RU" dirty="0"/>
              <a:t>остеклении, </a:t>
            </a:r>
            <a:r>
              <a:rPr lang="ru-RU" dirty="0" smtClean="0"/>
              <a:t>обеспечивающем </a:t>
            </a:r>
            <a:r>
              <a:rPr lang="ru-RU" dirty="0"/>
              <a:t>широкий обзор </a:t>
            </a:r>
            <a:r>
              <a:rPr lang="ru-RU" dirty="0" smtClean="0"/>
              <a:t>внешней среды</a:t>
            </a:r>
            <a:r>
              <a:rPr lang="ru-RU" dirty="0"/>
              <a:t>, </a:t>
            </a:r>
            <a:r>
              <a:rPr lang="ru-RU" dirty="0" smtClean="0"/>
              <a:t>при  использовании одинаковых отделочных материалов пола вестибюля и  территории перед зданием</a:t>
            </a:r>
            <a:r>
              <a:rPr lang="ru-RU" dirty="0"/>
              <a:t>.  </a:t>
            </a:r>
          </a:p>
          <a:p>
            <a:pPr marL="0" indent="0" algn="ctr">
              <a:buNone/>
            </a:pPr>
            <a:r>
              <a:rPr lang="ru-RU" dirty="0"/>
              <a:t>Э</a:t>
            </a:r>
            <a:r>
              <a:rPr lang="ru-RU" dirty="0" smtClean="0"/>
              <a:t>тот прием раскрытия интерьера во </a:t>
            </a:r>
            <a:r>
              <a:rPr lang="ru-RU" dirty="0"/>
              <a:t>внешнюю среду характерен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гостиницах для помещений вестибюльной группы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общественного питания (ресторан, кафе</a:t>
            </a:r>
            <a:r>
              <a:rPr lang="ru-RU" dirty="0" smtClean="0"/>
              <a:t>);</a:t>
            </a:r>
            <a:endParaRPr lang="ru-RU" dirty="0"/>
          </a:p>
          <a:p>
            <a:pPr marL="0" indent="0" algn="ctr">
              <a:spcBef>
                <a:spcPts val="3000"/>
              </a:spcBef>
              <a:buNone/>
            </a:pPr>
            <a:r>
              <a:rPr lang="ru-RU" b="1" dirty="0"/>
              <a:t>• природа входит в интерьер</a:t>
            </a:r>
            <a:r>
              <a:rPr lang="ru-RU" b="1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19994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1460" y="2400302"/>
            <a:ext cx="11730039" cy="27860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Включение </a:t>
            </a:r>
            <a:r>
              <a:rPr lang="ru-RU" b="1" dirty="0"/>
              <a:t>озеленения в интерьер осуществляется тремя способами</a:t>
            </a:r>
            <a:r>
              <a:rPr lang="ru-RU" b="1" dirty="0" smtClean="0"/>
              <a:t>:</a:t>
            </a:r>
          </a:p>
          <a:p>
            <a:pPr marL="0" indent="0" algn="ctr">
              <a:spcBef>
                <a:spcPts val="3000"/>
              </a:spcBef>
              <a:buNone/>
            </a:pPr>
            <a:r>
              <a:rPr lang="ru-RU" dirty="0" smtClean="0"/>
              <a:t>• </a:t>
            </a:r>
            <a:r>
              <a:rPr lang="ru-RU" b="1" dirty="0"/>
              <a:t>использование отдельных элементов </a:t>
            </a:r>
            <a:r>
              <a:rPr lang="ru-RU" dirty="0"/>
              <a:t>(комнатные </a:t>
            </a:r>
            <a:r>
              <a:rPr lang="ru-RU" dirty="0" smtClean="0"/>
              <a:t>растения, аквариумы </a:t>
            </a:r>
            <a:r>
              <a:rPr lang="ru-RU" dirty="0"/>
              <a:t>и т.п</a:t>
            </a:r>
            <a:r>
              <a:rPr lang="ru-RU" dirty="0" smtClean="0"/>
              <a:t>.);</a:t>
            </a:r>
            <a:endParaRPr lang="ru-RU" dirty="0"/>
          </a:p>
          <a:p>
            <a:pPr marL="0" indent="0" algn="ctr">
              <a:buNone/>
            </a:pPr>
            <a:r>
              <a:rPr lang="ru-RU" b="1" dirty="0"/>
              <a:t>• создание композиций </a:t>
            </a:r>
            <a:r>
              <a:rPr lang="ru-RU" dirty="0"/>
              <a:t>(композиция это закономерное соединение</a:t>
            </a:r>
          </a:p>
          <a:p>
            <a:pPr marL="0" indent="0" algn="ctr">
              <a:buNone/>
            </a:pPr>
            <a:r>
              <a:rPr lang="ru-RU" dirty="0"/>
              <a:t>отдельных элементов с учетом средств выразительности в единое целое</a:t>
            </a:r>
            <a:r>
              <a:rPr lang="ru-RU" dirty="0" smtClean="0"/>
              <a:t>);</a:t>
            </a:r>
            <a:endParaRPr lang="ru-RU" dirty="0"/>
          </a:p>
          <a:p>
            <a:pPr marL="0" indent="0" algn="ctr">
              <a:buNone/>
            </a:pPr>
            <a:r>
              <a:rPr lang="ru-RU" b="1" dirty="0"/>
              <a:t>• создание зеленых зон и зимних садов.</a:t>
            </a:r>
          </a:p>
        </p:txBody>
      </p:sp>
    </p:spTree>
    <p:extLst>
      <p:ext uri="{BB962C8B-B14F-4D97-AF65-F5344CB8AC3E}">
        <p14:creationId xmlns:p14="http://schemas.microsoft.com/office/powerpoint/2010/main" val="38485807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587" y="1914524"/>
            <a:ext cx="11687177" cy="3971925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9600" dirty="0" smtClean="0"/>
              <a:t>Для </a:t>
            </a:r>
            <a:r>
              <a:rPr lang="ru-RU" sz="9600" dirty="0"/>
              <a:t>оформления помещений можно </a:t>
            </a:r>
            <a:r>
              <a:rPr lang="ru-RU" sz="9600" dirty="0" smtClean="0"/>
              <a:t>использовать </a:t>
            </a:r>
            <a:br>
              <a:rPr lang="ru-RU" sz="9600" dirty="0" smtClean="0"/>
            </a:br>
            <a:r>
              <a:rPr lang="ru-RU" sz="9600" dirty="0" smtClean="0"/>
              <a:t>букеты из живых цветов </a:t>
            </a:r>
            <a:r>
              <a:rPr lang="ru-RU" sz="9600" dirty="0"/>
              <a:t>или композиции из сухих растений. </a:t>
            </a:r>
            <a:endParaRPr lang="ru-RU" sz="9600" dirty="0" smtClean="0"/>
          </a:p>
          <a:p>
            <a:pPr marL="0" indent="0" algn="ctr">
              <a:buNone/>
            </a:pPr>
            <a:endParaRPr lang="ru-RU" sz="9600" dirty="0" smtClean="0"/>
          </a:p>
          <a:p>
            <a:pPr marL="0" indent="0" algn="ctr">
              <a:buNone/>
            </a:pPr>
            <a:r>
              <a:rPr lang="ru-RU" sz="9600" dirty="0" smtClean="0"/>
              <a:t>Можно </a:t>
            </a:r>
            <a:r>
              <a:rPr lang="ru-RU" sz="9600" dirty="0"/>
              <a:t>периодически менять </a:t>
            </a:r>
            <a:r>
              <a:rPr lang="ru-RU" sz="9600" dirty="0" smtClean="0"/>
              <a:t>композиции. Они могут быть тематическими</a:t>
            </a:r>
            <a:r>
              <a:rPr lang="ru-RU" sz="9600" dirty="0"/>
              <a:t>, созданными </a:t>
            </a:r>
            <a:r>
              <a:rPr lang="ru-RU" sz="9600" dirty="0" smtClean="0"/>
              <a:t>к </a:t>
            </a:r>
            <a:r>
              <a:rPr lang="ru-RU" sz="9600" dirty="0"/>
              <a:t>какому-либо </a:t>
            </a:r>
            <a:r>
              <a:rPr lang="ru-RU" sz="9600" dirty="0" smtClean="0"/>
              <a:t>празднику: </a:t>
            </a:r>
            <a:br>
              <a:rPr lang="ru-RU" sz="9600" dirty="0" smtClean="0"/>
            </a:br>
            <a:r>
              <a:rPr lang="ru-RU" sz="9600" dirty="0" smtClean="0"/>
              <a:t>Новому </a:t>
            </a:r>
            <a:r>
              <a:rPr lang="ru-RU" sz="9600" dirty="0"/>
              <a:t>году, </a:t>
            </a:r>
            <a:r>
              <a:rPr lang="ru-RU" sz="9600" dirty="0" smtClean="0"/>
              <a:t>8 Марта</a:t>
            </a:r>
            <a:r>
              <a:rPr lang="ru-RU" sz="9600" dirty="0"/>
              <a:t>, Пасхе. </a:t>
            </a:r>
            <a:endParaRPr lang="ru-RU" sz="9600" dirty="0" smtClean="0"/>
          </a:p>
          <a:p>
            <a:pPr marL="0" indent="0" algn="ctr">
              <a:buNone/>
            </a:pPr>
            <a:endParaRPr lang="ru-RU" sz="9600" dirty="0"/>
          </a:p>
          <a:p>
            <a:pPr marL="0" indent="0" algn="ctr">
              <a:buNone/>
            </a:pPr>
            <a:r>
              <a:rPr lang="ru-RU" sz="9600" dirty="0" smtClean="0"/>
              <a:t>Композиции </a:t>
            </a:r>
            <a:r>
              <a:rPr lang="ru-RU" sz="9600" dirty="0"/>
              <a:t>из растений чаще всего используют в </a:t>
            </a:r>
            <a:r>
              <a:rPr lang="ru-RU" sz="9600" dirty="0" smtClean="0"/>
              <a:t>общественных помещениях </a:t>
            </a:r>
            <a:r>
              <a:rPr lang="ru-RU" sz="9600" dirty="0"/>
              <a:t>гостиниц: вестибюле, коридорах, </a:t>
            </a:r>
            <a:r>
              <a:rPr lang="ru-RU" sz="9600" dirty="0" smtClean="0"/>
              <a:t>ресторанах. </a:t>
            </a:r>
            <a:br>
              <a:rPr lang="ru-RU" sz="9600" dirty="0" smtClean="0"/>
            </a:br>
            <a:r>
              <a:rPr lang="ru-RU" sz="9600" dirty="0" smtClean="0"/>
              <a:t>Следует помнить, что высокие растения не должны заслонять находящегося за ними человека</a:t>
            </a:r>
            <a:r>
              <a:rPr lang="ru-RU" sz="9600" dirty="0"/>
              <a:t>, если букет стоит на </a:t>
            </a:r>
            <a:r>
              <a:rPr lang="ru-RU" sz="9600" dirty="0" smtClean="0"/>
              <a:t>стойке</a:t>
            </a:r>
            <a:br>
              <a:rPr lang="ru-RU" sz="9600" dirty="0" smtClean="0"/>
            </a:br>
            <a:r>
              <a:rPr lang="ru-RU" sz="9600" dirty="0" smtClean="0"/>
              <a:t>портье</a:t>
            </a:r>
            <a:r>
              <a:rPr lang="ru-RU" sz="9600" dirty="0"/>
              <a:t>, </a:t>
            </a:r>
            <a:r>
              <a:rPr lang="ru-RU" sz="9600" dirty="0" smtClean="0"/>
              <a:t>на </a:t>
            </a:r>
            <a:r>
              <a:rPr lang="ru-RU" sz="9600" dirty="0"/>
              <a:t>столике </a:t>
            </a:r>
            <a:r>
              <a:rPr lang="ru-RU" sz="9600" dirty="0" smtClean="0"/>
              <a:t>в ресторане </a:t>
            </a:r>
            <a:r>
              <a:rPr lang="ru-RU" sz="9600" dirty="0"/>
              <a:t>или </a:t>
            </a:r>
            <a:r>
              <a:rPr lang="ru-RU" sz="9600" dirty="0" smtClean="0"/>
              <a:t>на столе </a:t>
            </a:r>
            <a:r>
              <a:rPr lang="ru-RU" sz="9600" dirty="0"/>
              <a:t>переговоров.</a:t>
            </a:r>
          </a:p>
        </p:txBody>
      </p:sp>
    </p:spTree>
    <p:extLst>
      <p:ext uri="{BB962C8B-B14F-4D97-AF65-F5344CB8AC3E}">
        <p14:creationId xmlns:p14="http://schemas.microsoft.com/office/powerpoint/2010/main" val="29147768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38512" y="800741"/>
            <a:ext cx="8853488" cy="1528122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8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. Декоративное оформление помещений в гостинице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625" y="2557463"/>
            <a:ext cx="11315699" cy="334327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/>
              <a:t>При создании художественного </a:t>
            </a:r>
            <a:r>
              <a:rPr lang="ru-RU" sz="2400" dirty="0"/>
              <a:t>и эмоционального облика помещения следует:</a:t>
            </a:r>
          </a:p>
          <a:p>
            <a:pPr marL="0" indent="0" algn="just">
              <a:buNone/>
            </a:pPr>
            <a:r>
              <a:rPr lang="ru-RU" sz="2400" dirty="0"/>
              <a:t>• проявлять чувство меры (беспорядочное нагромождение или </a:t>
            </a:r>
            <a:r>
              <a:rPr lang="ru-RU" sz="2400" dirty="0" smtClean="0"/>
              <a:t>близкое соседство </a:t>
            </a:r>
            <a:r>
              <a:rPr lang="ru-RU" sz="2400" dirty="0"/>
              <a:t>не подходящих друг к другу и излишне </a:t>
            </a:r>
            <a:r>
              <a:rPr lang="ru-RU" sz="2400" dirty="0" smtClean="0"/>
              <a:t>декоративных предметов не </a:t>
            </a:r>
            <a:r>
              <a:rPr lang="ru-RU" sz="2400" dirty="0"/>
              <a:t>украшает интерьер, а создает ощущение беспокойства </a:t>
            </a:r>
            <a:r>
              <a:rPr lang="ru-RU" sz="2400" dirty="0" smtClean="0"/>
              <a:t>и случайности);</a:t>
            </a:r>
          </a:p>
          <a:p>
            <a:pPr marL="0" indent="0" algn="just">
              <a:buNone/>
            </a:pPr>
            <a:r>
              <a:rPr lang="ru-RU" sz="2400" dirty="0"/>
              <a:t>• учитывать назначение помещения, его размеры, цветовую </a:t>
            </a:r>
            <a:r>
              <a:rPr lang="ru-RU" sz="2400" dirty="0" smtClean="0"/>
              <a:t>гамму интерьера</a:t>
            </a:r>
            <a:r>
              <a:rPr lang="ru-RU" sz="2400" dirty="0"/>
              <a:t>, его оборудование, мебель, освещение.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6515156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763" y="1543050"/>
            <a:ext cx="11315699" cy="48863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/>
              <a:t>Для оформления интерьера </a:t>
            </a:r>
            <a:r>
              <a:rPr lang="ru-RU" sz="2400" dirty="0" smtClean="0"/>
              <a:t>используются</a:t>
            </a:r>
            <a:r>
              <a:rPr lang="ru-RU" sz="2400" b="1" dirty="0" smtClean="0"/>
              <a:t>: монументальные </a:t>
            </a:r>
            <a:r>
              <a:rPr lang="ru-RU" sz="2400" b="1" dirty="0"/>
              <a:t>произведения </a:t>
            </a:r>
            <a:r>
              <a:rPr lang="ru-RU" sz="2400" dirty="0"/>
              <a:t>(</a:t>
            </a:r>
            <a:r>
              <a:rPr lang="ru-RU" sz="2400" i="1" dirty="0"/>
              <a:t>панно, картины, </a:t>
            </a:r>
            <a:r>
              <a:rPr lang="ru-RU" sz="2400" i="1" dirty="0" smtClean="0"/>
              <a:t>скульптуры, витражи</a:t>
            </a:r>
            <a:r>
              <a:rPr lang="ru-RU" sz="2400" i="1" dirty="0"/>
              <a:t>, мозаика</a:t>
            </a:r>
            <a:r>
              <a:rPr lang="ru-RU" sz="2400" dirty="0" smtClean="0"/>
              <a:t>).</a:t>
            </a:r>
          </a:p>
          <a:p>
            <a:pPr marL="0" indent="0" algn="ctr">
              <a:buNone/>
            </a:pPr>
            <a:endParaRPr lang="ru-RU" sz="2400" dirty="0"/>
          </a:p>
          <a:p>
            <a:pPr marL="0" indent="0" algn="ctr">
              <a:buNone/>
            </a:pPr>
            <a:r>
              <a:rPr lang="ru-RU" sz="2400" dirty="0"/>
              <a:t>Вес эти материалы и изделия могут быть использованы а</a:t>
            </a:r>
            <a:r>
              <a:rPr lang="ru-RU" sz="2400" dirty="0" smtClean="0"/>
              <a:t> оформлении </a:t>
            </a:r>
            <a:r>
              <a:rPr lang="ru-RU" sz="2400" dirty="0"/>
              <a:t>гостиниц. Гостиница является общественным и </a:t>
            </a:r>
            <a:r>
              <a:rPr lang="ru-RU" sz="2400" dirty="0" smtClean="0"/>
              <a:t>жилым зданием</a:t>
            </a:r>
            <a:r>
              <a:rPr lang="ru-RU" sz="2400" dirty="0"/>
              <a:t>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по которому </a:t>
            </a:r>
            <a:r>
              <a:rPr lang="ru-RU" sz="2400" dirty="0"/>
              <a:t>приезжий может составить мнение о хозяине,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т.е</a:t>
            </a:r>
            <a:r>
              <a:rPr lang="ru-RU" sz="2400" dirty="0"/>
              <a:t>. </a:t>
            </a:r>
            <a:r>
              <a:rPr lang="ru-RU" sz="2400" dirty="0" smtClean="0"/>
              <a:t>о городе. Поэтому </a:t>
            </a:r>
            <a:r>
              <a:rPr lang="ru-RU" sz="2400" dirty="0"/>
              <a:t>во многих гостиницах произведения </a:t>
            </a:r>
            <a:r>
              <a:rPr lang="ru-RU" sz="2400" dirty="0" smtClean="0"/>
              <a:t>декоративного искусства имеют </a:t>
            </a:r>
            <a:r>
              <a:rPr lang="ru-RU" sz="2400" dirty="0"/>
              <a:t>национальный характер. </a:t>
            </a:r>
            <a:endParaRPr lang="ru-RU" sz="2400" dirty="0" smtClean="0"/>
          </a:p>
          <a:p>
            <a:pPr marL="0" indent="0" algn="ctr">
              <a:buNone/>
            </a:pPr>
            <a:r>
              <a:rPr lang="ru-RU" sz="2400" dirty="0" smtClean="0"/>
              <a:t>Перед </a:t>
            </a:r>
            <a:r>
              <a:rPr lang="ru-RU" sz="2400" dirty="0"/>
              <a:t>тем как начать оформление </a:t>
            </a:r>
            <a:r>
              <a:rPr lang="ru-RU" sz="2400" dirty="0" smtClean="0"/>
              <a:t>гостиницы, следует </a:t>
            </a:r>
            <a:br>
              <a:rPr lang="ru-RU" sz="2400" dirty="0" smtClean="0"/>
            </a:br>
            <a:r>
              <a:rPr lang="ru-RU" sz="2400" dirty="0" smtClean="0"/>
              <a:t>ответить на </a:t>
            </a:r>
            <a:r>
              <a:rPr lang="ru-RU" sz="2400" dirty="0"/>
              <a:t>вопрос, что вы хотите показать или </a:t>
            </a:r>
            <a:r>
              <a:rPr lang="ru-RU" sz="2400" dirty="0" smtClean="0"/>
              <a:t>сказать, </a:t>
            </a:r>
            <a:br>
              <a:rPr lang="ru-RU" sz="2400" dirty="0" smtClean="0"/>
            </a:br>
            <a:r>
              <a:rPr lang="ru-RU" sz="2400" dirty="0" smtClean="0"/>
              <a:t>используя </a:t>
            </a:r>
            <a:r>
              <a:rPr lang="ru-RU" sz="2400" dirty="0"/>
              <a:t>в </a:t>
            </a:r>
            <a:r>
              <a:rPr lang="ru-RU" sz="2400" dirty="0" smtClean="0"/>
              <a:t>своей гостинице </a:t>
            </a:r>
            <a:r>
              <a:rPr lang="ru-RU" sz="2400" dirty="0"/>
              <a:t>произведения искусства.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Тематика </a:t>
            </a:r>
            <a:r>
              <a:rPr lang="ru-RU" sz="2400" dirty="0"/>
              <a:t>декоративного </a:t>
            </a:r>
            <a:r>
              <a:rPr lang="ru-RU" sz="2400" dirty="0" smtClean="0"/>
              <a:t>оформления номеров </a:t>
            </a:r>
            <a:r>
              <a:rPr lang="ru-RU" sz="2400" dirty="0"/>
              <a:t>гостиниц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должна </a:t>
            </a:r>
            <a:r>
              <a:rPr lang="ru-RU" sz="2400" dirty="0"/>
              <a:t>быть связана </a:t>
            </a:r>
            <a:r>
              <a:rPr lang="ru-RU" sz="2400" dirty="0" smtClean="0"/>
              <a:t>с тематикой </a:t>
            </a:r>
            <a:r>
              <a:rPr lang="ru-RU" sz="2400" dirty="0"/>
              <a:t>оформления </a:t>
            </a:r>
            <a:r>
              <a:rPr lang="ru-RU" sz="2400" dirty="0" smtClean="0"/>
              <a:t>вестибюля и </a:t>
            </a:r>
            <a:r>
              <a:rPr lang="ru-RU" sz="2400" dirty="0"/>
              <a:t>залов.</a:t>
            </a:r>
            <a:endParaRPr lang="ru-RU" sz="2400" dirty="0" smtClean="0"/>
          </a:p>
          <a:p>
            <a:pPr marL="0" indent="0" algn="just">
              <a:buNone/>
            </a:pPr>
            <a:endParaRPr lang="ru-RU" sz="2400" dirty="0"/>
          </a:p>
          <a:p>
            <a:pPr marL="0" indent="0" algn="just">
              <a:buNone/>
            </a:pP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558463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/>
              <a:t>Композиционное построение каждого отдельного здания, его интерьера </a:t>
            </a:r>
            <a:r>
              <a:rPr lang="ru-RU" sz="2400" dirty="0" smtClean="0"/>
              <a:t>и фасада </a:t>
            </a:r>
            <a:r>
              <a:rPr lang="ru-RU" sz="2400" dirty="0"/>
              <a:t>определяется прежде всего </a:t>
            </a:r>
            <a:r>
              <a:rPr lang="ru-RU" sz="2400" dirty="0" smtClean="0"/>
              <a:t>его практическим </a:t>
            </a:r>
            <a:r>
              <a:rPr lang="ru-RU" sz="2400" dirty="0"/>
              <a:t>назначением. </a:t>
            </a:r>
            <a:r>
              <a:rPr lang="ru-RU" sz="2400" dirty="0" smtClean="0"/>
              <a:t>В композиции </a:t>
            </a:r>
            <a:r>
              <a:rPr lang="ru-RU" sz="2400" dirty="0"/>
              <a:t>интерьеров всех видов зданий </a:t>
            </a:r>
            <a:r>
              <a:rPr lang="ru-RU" sz="2400" dirty="0" smtClean="0"/>
              <a:t>имеются </a:t>
            </a:r>
            <a:r>
              <a:rPr lang="ru-RU" sz="2400" dirty="0"/>
              <a:t>некоторые </a:t>
            </a:r>
            <a:r>
              <a:rPr lang="ru-RU" sz="2400" dirty="0" smtClean="0"/>
              <a:t>общие приемы </a:t>
            </a:r>
            <a:r>
              <a:rPr lang="ru-RU" sz="2400" dirty="0"/>
              <a:t>и принципы</a:t>
            </a:r>
            <a:r>
              <a:rPr lang="ru-RU" sz="2400" dirty="0" smtClean="0"/>
              <a:t>.</a:t>
            </a:r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Основную </a:t>
            </a:r>
            <a:r>
              <a:rPr lang="ru-RU" dirty="0"/>
              <a:t>задачу композиции внут­ренних помещений здания составляет максимум удобства для людей, целесообразность функционального процесса при эксплу­атации здания.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097455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0801" y="943616"/>
            <a:ext cx="9601199" cy="109949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9.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Отделочные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материалы для </a:t>
            </a: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внутренних архитектурных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поверхностей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0" y="2286000"/>
            <a:ext cx="12192000" cy="45720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ru-RU" sz="2100" b="1" dirty="0"/>
              <a:t>Требования к материалам</a:t>
            </a:r>
            <a:r>
              <a:rPr lang="ru-RU" sz="2100" b="1" dirty="0" smtClean="0"/>
              <a:t>, применяемым для внутренней отделки помещений: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2000" dirty="0" smtClean="0"/>
              <a:t>• соответствие </a:t>
            </a:r>
            <a:r>
              <a:rPr lang="ru-RU" sz="2000" dirty="0"/>
              <a:t>отделки и функционального назначения помещения</a:t>
            </a:r>
            <a:r>
              <a:rPr lang="ru-RU" sz="2000" dirty="0" smtClean="0"/>
              <a:t>;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2000" b="1" dirty="0" smtClean="0"/>
              <a:t>• </a:t>
            </a:r>
            <a:r>
              <a:rPr lang="ru-RU" sz="2000" dirty="0" smtClean="0"/>
              <a:t>создание </a:t>
            </a:r>
            <a:r>
              <a:rPr lang="ru-RU" sz="2000" dirty="0"/>
              <a:t>теплового и </a:t>
            </a:r>
            <a:r>
              <a:rPr lang="ru-RU" sz="2000" dirty="0" smtClean="0"/>
              <a:t>акустического </a:t>
            </a:r>
            <a:r>
              <a:rPr lang="ru-RU" sz="2000" dirty="0"/>
              <a:t>режима: </a:t>
            </a:r>
            <a:r>
              <a:rPr lang="ru-RU" sz="2000" dirty="0" smtClean="0"/>
              <a:t>обеспечение необходимого </a:t>
            </a:r>
            <a:r>
              <a:rPr lang="ru-RU" sz="2000" dirty="0"/>
              <a:t>уровня теплоотдачи поверхностного пола и стен; </a:t>
            </a:r>
            <a:r>
              <a:rPr lang="ru-RU" sz="2000" dirty="0" smtClean="0"/>
              <a:t>снижение уровня </a:t>
            </a:r>
            <a:r>
              <a:rPr lang="ru-RU" sz="2000" dirty="0"/>
              <a:t>ударного и воздушного </a:t>
            </a:r>
            <a:r>
              <a:rPr lang="ru-RU" sz="2000" dirty="0" smtClean="0"/>
              <a:t>шумов;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2000" dirty="0" smtClean="0"/>
              <a:t>• </a:t>
            </a:r>
            <a:r>
              <a:rPr lang="ru-RU" sz="2000" dirty="0"/>
              <a:t>создание оптимальной воздушной среды: экологичность, </a:t>
            </a:r>
            <a:r>
              <a:rPr lang="ru-RU" sz="2000" dirty="0" smtClean="0"/>
              <a:t>отделочные материалы </a:t>
            </a:r>
            <a:r>
              <a:rPr lang="ru-RU" sz="2000" dirty="0"/>
              <a:t>не должны создавать в процессе эксплуатации резких запахов </a:t>
            </a:r>
            <a:r>
              <a:rPr lang="ru-RU" sz="2000" dirty="0" smtClean="0"/>
              <a:t>и токсичных </a:t>
            </a:r>
            <a:r>
              <a:rPr lang="ru-RU" sz="2000" dirty="0"/>
              <a:t>выделений;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2000" dirty="0"/>
              <a:t>• создание светоцветового комфорта: использование </a:t>
            </a:r>
            <a:r>
              <a:rPr lang="ru-RU" sz="2000" dirty="0" smtClean="0"/>
              <a:t>отделочных материалов в соответствии </a:t>
            </a:r>
            <a:r>
              <a:rPr lang="ru-RU" sz="2000" dirty="0"/>
              <a:t>с условиями ориентации помещений, </a:t>
            </a:r>
            <a:r>
              <a:rPr lang="ru-RU" sz="2000" dirty="0" smtClean="0"/>
              <a:t>их освещенности </a:t>
            </a:r>
            <a:r>
              <a:rPr lang="ru-RU" sz="2000" dirty="0"/>
              <a:t>и назначения,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2000" dirty="0"/>
              <a:t>• износостойкость;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2000" dirty="0"/>
              <a:t>• обеспечение безопасности в эксплуатации: </a:t>
            </a:r>
            <a:r>
              <a:rPr lang="ru-RU" sz="2000" dirty="0" smtClean="0"/>
              <a:t>использование огнестойких </a:t>
            </a:r>
            <a:r>
              <a:rPr lang="ru-RU" sz="2000" dirty="0"/>
              <a:t>материалов; отсутствие зарядов статического </a:t>
            </a:r>
            <a:r>
              <a:rPr lang="ru-RU" sz="2000" dirty="0" smtClean="0"/>
              <a:t>электричества; использование </a:t>
            </a:r>
            <a:r>
              <a:rPr lang="ru-RU" sz="2000" dirty="0"/>
              <a:t>нескользкого покрытия пола. Способ отделки </a:t>
            </a:r>
            <a:r>
              <a:rPr lang="ru-RU" sz="2000" dirty="0" smtClean="0"/>
              <a:t>интерьера выбирается </a:t>
            </a:r>
            <a:r>
              <a:rPr lang="ru-RU" sz="2000" dirty="0"/>
              <a:t>одновременно с объемно-пространственным решением </a:t>
            </a:r>
            <a:r>
              <a:rPr lang="ru-RU" sz="2000" dirty="0" smtClean="0"/>
              <a:t>и оборудованием </a:t>
            </a:r>
            <a:r>
              <a:rPr lang="ru-RU" sz="2000" dirty="0"/>
              <a:t>помещений</a:t>
            </a:r>
            <a:r>
              <a:rPr lang="ru-RU" sz="20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110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81400" y="914607"/>
            <a:ext cx="8610600" cy="1293028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Каковы же принципы решения интерьера?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2786063"/>
            <a:ext cx="10820400" cy="3432622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2400" dirty="0" smtClean="0"/>
              <a:t>Классический </a:t>
            </a:r>
            <a:r>
              <a:rPr lang="ru-RU" sz="2400" dirty="0"/>
              <a:t>метод решения дают работы великих русских архитекторов — для них интерьер неразрывно связан с внешним обликом здания, с кото­рым должен составлять единое гармоническое целое.</a:t>
            </a:r>
          </a:p>
        </p:txBody>
      </p:sp>
    </p:spTree>
    <p:extLst>
      <p:ext uri="{BB962C8B-B14F-4D97-AF65-F5344CB8AC3E}">
        <p14:creationId xmlns:p14="http://schemas.microsoft.com/office/powerpoint/2010/main" val="1248663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71825" y="906816"/>
            <a:ext cx="925397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Каких же закономерностей надо придерживаться при создании гостиничного интерьера?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0075" y="2734541"/>
            <a:ext cx="11158537" cy="3655594"/>
          </a:xfrm>
        </p:spPr>
        <p:txBody>
          <a:bodyPr>
            <a:normAutofit/>
          </a:bodyPr>
          <a:lstStyle/>
          <a:p>
            <a:pPr marL="442913" indent="-442913" algn="just"/>
            <a:r>
              <a:rPr lang="ru-RU" dirty="0" smtClean="0"/>
              <a:t>При </a:t>
            </a:r>
            <a:r>
              <a:rPr lang="ru-RU" dirty="0"/>
              <a:t>решении любого интерьера надо прежде всего исходить из его функционального </a:t>
            </a:r>
            <a:r>
              <a:rPr lang="ru-RU" dirty="0" smtClean="0"/>
              <a:t>назначения</a:t>
            </a:r>
            <a:endParaRPr lang="ru-RU" dirty="0"/>
          </a:p>
          <a:p>
            <a:pPr marL="442913" indent="-442913" algn="just"/>
            <a:r>
              <a:rPr lang="ru-RU" dirty="0" smtClean="0"/>
              <a:t>Все </a:t>
            </a:r>
            <a:r>
              <a:rPr lang="ru-RU" dirty="0"/>
              <a:t>конструкции мебели, произведений искусства должны иметь строгую лаконичную </a:t>
            </a:r>
            <a:r>
              <a:rPr lang="ru-RU" dirty="0" smtClean="0"/>
              <a:t>форму</a:t>
            </a:r>
          </a:p>
          <a:p>
            <a:pPr marL="442913" indent="-442913" algn="just"/>
            <a:r>
              <a:rPr lang="ru-RU" dirty="0" smtClean="0"/>
              <a:t>Любой </a:t>
            </a:r>
            <a:r>
              <a:rPr lang="ru-RU" dirty="0"/>
              <a:t>интерьер должен создавать ощущение воздуха, света, </a:t>
            </a:r>
            <a:r>
              <a:rPr lang="ru-RU" dirty="0" smtClean="0"/>
              <a:t>простора</a:t>
            </a:r>
            <a:endParaRPr lang="ru-RU" dirty="0"/>
          </a:p>
          <a:p>
            <a:pPr marL="442913" indent="-442913" algn="just"/>
            <a:r>
              <a:rPr lang="ru-RU" dirty="0" smtClean="0"/>
              <a:t>Все </a:t>
            </a:r>
            <a:r>
              <a:rPr lang="ru-RU" dirty="0"/>
              <a:t>элементы интерьера должны быть соразмерны и </a:t>
            </a:r>
            <a:r>
              <a:rPr lang="ru-RU" dirty="0" smtClean="0"/>
              <a:t>выпол­нены </a:t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едином масштабе.</a:t>
            </a:r>
          </a:p>
          <a:p>
            <a:pPr marL="442913" indent="-442913" algn="just"/>
            <a:r>
              <a:rPr lang="ru-RU" dirty="0" smtClean="0"/>
              <a:t>Необходимо </a:t>
            </a:r>
            <a:r>
              <a:rPr lang="ru-RU" dirty="0"/>
              <a:t>соблюдать разумное чувство меры. </a:t>
            </a:r>
            <a:r>
              <a:rPr lang="ru-RU" dirty="0" smtClean="0"/>
              <a:t>Различные </a:t>
            </a:r>
            <a:r>
              <a:rPr lang="ru-RU" dirty="0"/>
              <a:t>цвета могут оказывать разное эмо­циональное </a:t>
            </a:r>
            <a:r>
              <a:rPr lang="ru-RU" dirty="0" smtClean="0"/>
              <a:t>воздействие.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69024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26057" y="901532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75000"/>
                  </a:schemeClr>
                </a:solidFill>
              </a:rPr>
              <a:t>2. Экстерьер здания 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гостиницы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799" y="2194560"/>
            <a:ext cx="11301413" cy="4024125"/>
          </a:xfrm>
        </p:spPr>
        <p:txBody>
          <a:bodyPr/>
          <a:lstStyle/>
          <a:p>
            <a:pPr marL="0" indent="0" algn="ctr">
              <a:buNone/>
            </a:pPr>
            <a:endParaRPr lang="ru-RU" sz="2400" b="1" i="1" dirty="0" smtClean="0"/>
          </a:p>
          <a:p>
            <a:pPr marL="0" indent="0" algn="ctr">
              <a:buNone/>
            </a:pPr>
            <a:endParaRPr lang="ru-RU" sz="2400" b="1" i="1" dirty="0"/>
          </a:p>
          <a:p>
            <a:pPr marL="0" indent="0" algn="ctr">
              <a:buNone/>
            </a:pPr>
            <a:r>
              <a:rPr lang="ru-RU" sz="2400" b="1" dirty="0" smtClean="0"/>
              <a:t>Экстерьер</a:t>
            </a:r>
            <a:r>
              <a:rPr lang="ru-RU" sz="2400" i="1" dirty="0" smtClean="0"/>
              <a:t> </a:t>
            </a:r>
            <a:r>
              <a:rPr lang="ru-RU" sz="2400" dirty="0" smtClean="0"/>
              <a:t>– внешний </a:t>
            </a:r>
            <a:r>
              <a:rPr lang="ru-RU" sz="2400" dirty="0"/>
              <a:t>вид гостиничного </a:t>
            </a:r>
            <a:r>
              <a:rPr lang="ru-RU" sz="2400" dirty="0" smtClean="0"/>
              <a:t>здания</a:t>
            </a:r>
            <a:r>
              <a:rPr lang="en-US" sz="2400" dirty="0" smtClean="0"/>
              <a:t>;</a:t>
            </a:r>
            <a:r>
              <a:rPr lang="ru-RU" sz="2400" dirty="0"/>
              <a:t> </a:t>
            </a:r>
            <a:r>
              <a:rPr lang="ru-RU" sz="2400" dirty="0" smtClean="0"/>
              <a:t>художественный или </a:t>
            </a:r>
            <a:r>
              <a:rPr lang="ru-RU" sz="2400" dirty="0"/>
              <a:t>архитектурный внешний </a:t>
            </a:r>
            <a:r>
              <a:rPr lang="ru-RU" sz="2400" dirty="0" smtClean="0"/>
              <a:t>вид, оформление здания,</a:t>
            </a:r>
            <a:r>
              <a:rPr lang="ru-RU" sz="2400" dirty="0"/>
              <a:t> </a:t>
            </a:r>
            <a:r>
              <a:rPr lang="ru-RU" sz="2400" dirty="0" smtClean="0"/>
              <a:t>обеспечивающее </a:t>
            </a:r>
            <a:r>
              <a:rPr lang="ru-RU" sz="2400" dirty="0"/>
              <a:t>человеку благоприятное эстетическое восприятие.</a:t>
            </a:r>
          </a:p>
        </p:txBody>
      </p:sp>
    </p:spTree>
    <p:extLst>
      <p:ext uri="{BB962C8B-B14F-4D97-AF65-F5344CB8AC3E}">
        <p14:creationId xmlns:p14="http://schemas.microsoft.com/office/powerpoint/2010/main" val="3708430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1109" y="0"/>
            <a:ext cx="7924800" cy="2131437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Существуют требования, определяющие вид здания,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которые </a:t>
            </a:r>
            <a:r>
              <a:rPr lang="ru-RU" sz="2800" dirty="0"/>
              <a:t>должны быть выполнены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на </a:t>
            </a:r>
            <a:r>
              <a:rPr lang="ru-RU" sz="2800" dirty="0"/>
              <a:t>этапе его </a:t>
            </a:r>
            <a:r>
              <a:rPr lang="ru-RU" sz="2800" dirty="0" smtClean="0"/>
              <a:t>проектирования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42372" y="2545739"/>
            <a:ext cx="4854826" cy="343794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1935" y="2119893"/>
            <a:ext cx="6181727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Природно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–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климатические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требования</a:t>
            </a:r>
            <a:r>
              <a:rPr lang="ru-RU" sz="2400" dirty="0"/>
              <a:t>. </a:t>
            </a:r>
            <a:endParaRPr lang="ru-RU" sz="2400" dirty="0" smtClean="0"/>
          </a:p>
          <a:p>
            <a:pPr algn="ctr"/>
            <a:endParaRPr lang="ru-RU" sz="2400" dirty="0" smtClean="0"/>
          </a:p>
          <a:p>
            <a:pPr algn="just"/>
            <a:r>
              <a:rPr lang="ru-RU" sz="2000" dirty="0" smtClean="0"/>
              <a:t>Климат </a:t>
            </a:r>
            <a:r>
              <a:rPr lang="ru-RU" sz="2000" dirty="0"/>
              <a:t>оказывает </a:t>
            </a:r>
            <a:r>
              <a:rPr lang="ru-RU" sz="2000" dirty="0" smtClean="0"/>
              <a:t>влияние </a:t>
            </a:r>
            <a:r>
              <a:rPr lang="ru-RU" sz="2000" dirty="0"/>
              <a:t>на форму здания и архитектурные элементы. В районах с </a:t>
            </a:r>
            <a:r>
              <a:rPr lang="ru-RU" sz="2000" dirty="0" smtClean="0"/>
              <a:t>теплым </a:t>
            </a:r>
            <a:r>
              <a:rPr lang="ru-RU" sz="2000" dirty="0"/>
              <a:t>климатом проектируют здания с большим количеством </a:t>
            </a:r>
            <a:r>
              <a:rPr lang="ru-RU" sz="2000" dirty="0" smtClean="0"/>
              <a:t>открытых </a:t>
            </a:r>
            <a:r>
              <a:rPr lang="ru-RU" sz="2000" dirty="0"/>
              <a:t>пространств: балконы, лоджии, галереи, площадки для кафе, внутренние затененные дворики. </a:t>
            </a:r>
            <a:r>
              <a:rPr lang="ru-RU" sz="2000" dirty="0"/>
              <a:t>В районах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2000" dirty="0" smtClean="0"/>
              <a:t>с </a:t>
            </a:r>
            <a:r>
              <a:rPr lang="ru-RU" sz="2000" dirty="0"/>
              <a:t>суровым кли­матом должно быть больше закрытых пространств. Здания или их части соединяются закрытыми переходами. </a:t>
            </a:r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12353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2966" y="2139511"/>
            <a:ext cx="5396346" cy="27182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Психофизиологические требования.</a:t>
            </a:r>
            <a:r>
              <a:rPr lang="ru-RU" b="1" dirty="0"/>
              <a:t> </a:t>
            </a:r>
            <a:endParaRPr lang="ru-RU" b="1" dirty="0" smtClean="0"/>
          </a:p>
          <a:p>
            <a:pPr marL="0" indent="0" algn="just">
              <a:buNone/>
            </a:pPr>
            <a:r>
              <a:rPr lang="ru-RU" dirty="0" smtClean="0"/>
              <a:t>Все </a:t>
            </a:r>
            <a:r>
              <a:rPr lang="ru-RU" dirty="0"/>
              <a:t>здания должны </a:t>
            </a:r>
            <a:r>
              <a:rPr lang="ru-RU" dirty="0" smtClean="0"/>
              <a:t>проектироваться </a:t>
            </a:r>
            <a:r>
              <a:rPr lang="ru-RU" dirty="0"/>
              <a:t>с учетом </a:t>
            </a:r>
            <a:r>
              <a:rPr lang="ru-RU" dirty="0" smtClean="0"/>
              <a:t>антропометрических </a:t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эргономических дан­ных человека, от которых зависят высота этажей, расположение окон, </a:t>
            </a:r>
            <a:r>
              <a:rPr lang="ru-RU" dirty="0" smtClean="0"/>
              <a:t>высота </a:t>
            </a:r>
            <a:br>
              <a:rPr lang="ru-RU" dirty="0" smtClean="0"/>
            </a:br>
            <a:r>
              <a:rPr lang="ru-RU" dirty="0" smtClean="0"/>
              <a:t>и </a:t>
            </a:r>
            <a:r>
              <a:rPr lang="ru-RU" dirty="0"/>
              <a:t>ширина дверных проемов и т.п.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0031" y="1321586"/>
            <a:ext cx="4897582" cy="494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583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0339" y="1092985"/>
            <a:ext cx="8805861" cy="129302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Градостроительные требования</a:t>
            </a:r>
            <a:br>
              <a:rPr lang="ru-RU" b="1" dirty="0">
                <a:solidFill>
                  <a:schemeClr val="accent3">
                    <a:lumMod val="50000"/>
                  </a:schemeClr>
                </a:solidFill>
              </a:rPr>
            </a:b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2386013"/>
            <a:ext cx="10820400" cy="28289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None/>
            </a:pPr>
            <a:r>
              <a:rPr lang="ru-RU" sz="2400" dirty="0" smtClean="0"/>
              <a:t>Застройка </a:t>
            </a:r>
            <a:r>
              <a:rPr lang="ru-RU" sz="2400" dirty="0"/>
              <a:t>городов и других населенных пунктов происходит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по </a:t>
            </a:r>
            <a:r>
              <a:rPr lang="ru-RU" sz="2400" dirty="0"/>
              <a:t>плану развития района. Здания гостиниц должны быть экономичными и красивыми, должны со­здавать единый архитектурный ансамбль с существующими пост­ройками.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При </a:t>
            </a:r>
            <a:r>
              <a:rPr lang="ru-RU" sz="2400" dirty="0"/>
              <a:t>проектировании должны быть предусмотрены места подключения к инженерным сетям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8560028"/>
      </p:ext>
    </p:extLst>
  </p:cSld>
  <p:clrMapOvr>
    <a:masterClrMapping/>
  </p:clrMapOvr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2755</TotalTime>
  <Words>1183</Words>
  <Application>Microsoft Office PowerPoint</Application>
  <PresentationFormat>Широкоэкранный</PresentationFormat>
  <Paragraphs>115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Arial</vt:lpstr>
      <vt:lpstr>Century Gothic</vt:lpstr>
      <vt:lpstr>След самолета</vt:lpstr>
      <vt:lpstr>Принципы оформления интерьеров гостиничных зданий</vt:lpstr>
      <vt:lpstr>1. Интерьер и качество обслуживания</vt:lpstr>
      <vt:lpstr>Презентация PowerPoint</vt:lpstr>
      <vt:lpstr>Каковы же принципы решения интерьера? </vt:lpstr>
      <vt:lpstr>Каких же закономерностей надо придерживаться при создании гостиничного интерьера?</vt:lpstr>
      <vt:lpstr>2. Экстерьер здания  гостиницы</vt:lpstr>
      <vt:lpstr>Существуют требования, определяющие вид здания,  которые должны быть выполнены  на этапе его проектирования</vt:lpstr>
      <vt:lpstr>Презентация PowerPoint</vt:lpstr>
      <vt:lpstr>Градостроительные требования </vt:lpstr>
      <vt:lpstr>Требования к форме здания и его элементам</vt:lpstr>
      <vt:lpstr>Требования к освещению и цвету</vt:lpstr>
      <vt:lpstr>Требования к главному входу в гостиницу</vt:lpstr>
      <vt:lpstr>3. Цветовое решение интерьера жилых и общественных помещений гостиниц</vt:lpstr>
      <vt:lpstr>Презентация PowerPoint</vt:lpstr>
      <vt:lpstr>Презентация PowerPoint</vt:lpstr>
      <vt:lpstr>4. Световое решение интерьера жилых общественных помещений гостиниц</vt:lpstr>
      <vt:lpstr>Презентация PowerPoint</vt:lpstr>
      <vt:lpstr>Презентация PowerPoint</vt:lpstr>
      <vt:lpstr>5. Мебель в жилых и общественных помещениях гостиниц</vt:lpstr>
      <vt:lpstr>Презентация PowerPoint</vt:lpstr>
      <vt:lpstr>Презентация PowerPoint</vt:lpstr>
      <vt:lpstr>6. Текстильные материалы  в интерьере гостиниц</vt:lpstr>
      <vt:lpstr>Презентация PowerPoint</vt:lpstr>
      <vt:lpstr>7. Использование элементов  природы при оформлении интерьеров гостиниц </vt:lpstr>
      <vt:lpstr>Презентация PowerPoint</vt:lpstr>
      <vt:lpstr>Презентация PowerPoint</vt:lpstr>
      <vt:lpstr>Презентация PowerPoint</vt:lpstr>
      <vt:lpstr>8. Декоративное оформление помещений в гостинице</vt:lpstr>
      <vt:lpstr>Презентация PowerPoint</vt:lpstr>
      <vt:lpstr>9. Отделочные материалы для внутренних архитектурных поверхностей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Принципы оформления интерьеров гостиничных зданий</dc:title>
  <dc:creator>Анастасия Беркунова</dc:creator>
  <cp:lastModifiedBy>Учетная запись Майкрософт</cp:lastModifiedBy>
  <cp:revision>24</cp:revision>
  <dcterms:created xsi:type="dcterms:W3CDTF">2021-02-24T16:55:05Z</dcterms:created>
  <dcterms:modified xsi:type="dcterms:W3CDTF">2023-03-14T18:53:30Z</dcterms:modified>
</cp:coreProperties>
</file>